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430" r:id="rId3"/>
    <p:sldId id="374" r:id="rId4"/>
    <p:sldId id="390" r:id="rId5"/>
    <p:sldId id="409" r:id="rId6"/>
    <p:sldId id="412" r:id="rId7"/>
    <p:sldId id="419" r:id="rId8"/>
    <p:sldId id="413" r:id="rId9"/>
    <p:sldId id="414" r:id="rId10"/>
    <p:sldId id="410" r:id="rId11"/>
    <p:sldId id="431" r:id="rId12"/>
    <p:sldId id="415" r:id="rId13"/>
    <p:sldId id="397" r:id="rId14"/>
    <p:sldId id="418" r:id="rId15"/>
    <p:sldId id="417" r:id="rId16"/>
    <p:sldId id="404" r:id="rId17"/>
  </p:sldIdLst>
  <p:sldSz cx="12192000" cy="6858000"/>
  <p:notesSz cx="6953250" cy="9234488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C6E7A4"/>
    <a:srgbClr val="0B19C8"/>
    <a:srgbClr val="38A3B2"/>
    <a:srgbClr val="969696"/>
    <a:srgbClr val="808080"/>
    <a:srgbClr val="1C1C1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/>
    <p:restoredTop sz="94584"/>
  </p:normalViewPr>
  <p:slideViewPr>
    <p:cSldViewPr showGuides="1">
      <p:cViewPr varScale="1">
        <p:scale>
          <a:sx n="64" d="100"/>
          <a:sy n="64" d="100"/>
        </p:scale>
        <p:origin x="700" y="52"/>
      </p:cViewPr>
      <p:guideLst>
        <p:guide orient="horz" pos="2158"/>
        <p:guide pos="38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t" anchorCtr="0" compatLnSpc="1"/>
          <a:lstStyle>
            <a:lvl1pPr defTabSz="925830">
              <a:defRPr sz="1200" b="0">
                <a:cs typeface="+mn-cs"/>
              </a:defRPr>
            </a:lvl1pPr>
          </a:lstStyle>
          <a:p>
            <a:pPr marL="0" marR="0" lvl="0" indent="0" algn="l" defTabSz="9258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t" anchorCtr="0" compatLnSpc="1"/>
          <a:lstStyle>
            <a:lvl1pPr algn="r" defTabSz="925830">
              <a:defRPr sz="1200" b="0">
                <a:cs typeface="+mn-cs"/>
              </a:defRPr>
            </a:lvl1pPr>
          </a:lstStyle>
          <a:p>
            <a:pPr marL="0" marR="0" lvl="0" indent="0" algn="r" defTabSz="9258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13075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b" anchorCtr="0" compatLnSpc="1"/>
          <a:lstStyle>
            <a:lvl1pPr defTabSz="925830">
              <a:defRPr sz="1200" b="0">
                <a:cs typeface="+mn-cs"/>
              </a:defRPr>
            </a:lvl1pPr>
          </a:lstStyle>
          <a:p>
            <a:pPr marL="0" marR="0" lvl="0" indent="0" algn="l" defTabSz="9258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0938"/>
            <a:ext cx="3013075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b" anchorCtr="0" compatLnSpc="1"/>
          <a:lstStyle/>
          <a:p>
            <a:pPr lvl="0" algn="r" defTabSz="925830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t" anchorCtr="0" compatLnSpc="1"/>
          <a:lstStyle>
            <a:lvl1pPr defTabSz="925830">
              <a:defRPr sz="1200" b="0">
                <a:cs typeface="+mn-cs"/>
              </a:defRPr>
            </a:lvl1pPr>
          </a:lstStyle>
          <a:p>
            <a:pPr marL="0" marR="0" lvl="0" indent="0" algn="l" defTabSz="9258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t" anchorCtr="0" compatLnSpc="1"/>
          <a:lstStyle>
            <a:lvl1pPr algn="r" defTabSz="925830">
              <a:defRPr sz="1200" b="0">
                <a:cs typeface="+mn-cs"/>
              </a:defRPr>
            </a:lvl1pPr>
          </a:lstStyle>
          <a:p>
            <a:pPr marL="0" marR="0" lvl="0" indent="0" algn="r" defTabSz="9258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8375" y="692150"/>
            <a:ext cx="6158089" cy="34639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6263"/>
            <a:ext cx="5562600" cy="4156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13075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b" anchorCtr="0" compatLnSpc="1"/>
          <a:lstStyle>
            <a:lvl1pPr defTabSz="925830">
              <a:defRPr sz="1200" b="0">
                <a:cs typeface="+mn-cs"/>
              </a:defRPr>
            </a:lvl1pPr>
          </a:lstStyle>
          <a:p>
            <a:pPr marL="0" marR="0" lvl="0" indent="0" algn="l" defTabSz="9258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0938"/>
            <a:ext cx="3013075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b" anchorCtr="0" compatLnSpc="1"/>
          <a:lstStyle/>
          <a:p>
            <a:pPr lvl="0" algn="r" defTabSz="925830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236480-D497-4752-BEE3-5D5C7D63771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1/18/2022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3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8" y="-11747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4" descr="White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883" y="5486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422775"/>
            <a:ext cx="1222375" cy="243522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8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6200" y="-11430"/>
            <a:ext cx="609600" cy="248126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WordArt 21"/>
          <p:cNvSpPr>
            <a:spLocks noTextEdit="1"/>
          </p:cNvSpPr>
          <p:nvPr/>
        </p:nvSpPr>
        <p:spPr>
          <a:xfrm>
            <a:off x="2607941" y="2514600"/>
            <a:ext cx="6729730" cy="1256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1600" b="1" strike="noStrike" noProof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Nghe - viết: </a:t>
            </a:r>
          </a:p>
          <a:p>
            <a:pPr algn="ctr" eaLnBrk="0" fontAlgn="base" hangingPunct="0"/>
            <a:r>
              <a:rPr lang="en-US" sz="1600" b="1" strike="noStrike" noProof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Cánh cam lạc mẹ</a:t>
            </a:r>
          </a:p>
        </p:txBody>
      </p:sp>
      <p:sp>
        <p:nvSpPr>
          <p:cNvPr id="4099" name="Text Box 1"/>
          <p:cNvSpPr txBox="1"/>
          <p:nvPr/>
        </p:nvSpPr>
        <p:spPr>
          <a:xfrm>
            <a:off x="1981200" y="152400"/>
            <a:ext cx="79787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vi-VN" altLang="en-US" sz="2700" b="1" dirty="0">
                <a:solidFill>
                  <a:srgbClr val="0D09B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ỦY BAN NHÂN DÂN QUẬN PHÚ NHUẬN</a:t>
            </a:r>
          </a:p>
          <a:p>
            <a:pPr algn="ctr" eaLnBrk="0" hangingPunct="0"/>
            <a:r>
              <a:rPr lang="vi-VN" altLang="en-US" sz="2700" b="1" dirty="0">
                <a:solidFill>
                  <a:srgbClr val="0D09B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TRƯỜNG TIỂU HỌC NGUYỄN ĐÌNH CHÍNH</a:t>
            </a:r>
          </a:p>
        </p:txBody>
      </p:sp>
      <p:sp>
        <p:nvSpPr>
          <p:cNvPr id="4100" name="Text Box 2"/>
          <p:cNvSpPr txBox="1"/>
          <p:nvPr/>
        </p:nvSpPr>
        <p:spPr>
          <a:xfrm>
            <a:off x="4258469" y="1255713"/>
            <a:ext cx="367474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CHÍNH TẢ - LỚP 5</a:t>
            </a:r>
          </a:p>
          <a:p>
            <a:pPr algn="ctr"/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TUẦN 20</a:t>
            </a:r>
          </a:p>
        </p:txBody>
      </p:sp>
      <p:sp>
        <p:nvSpPr>
          <p:cNvPr id="4102" name="Text Box 4"/>
          <p:cNvSpPr txBox="1"/>
          <p:nvPr/>
        </p:nvSpPr>
        <p:spPr>
          <a:xfrm>
            <a:off x="4952683" y="4114483"/>
            <a:ext cx="232219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</a:rPr>
              <a:t>( Trang 17,18.)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5" y="537210"/>
            <a:ext cx="1599565" cy="14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0685" y="404495"/>
            <a:ext cx="1599565" cy="14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855980"/>
            <a:ext cx="320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cam lạc mẹ</a:t>
            </a:r>
            <a:endParaRPr lang="vi-VN" altLang="x-none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850" y="1916430"/>
            <a:ext cx="4537075" cy="4107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cam đi lạc mẹ</a:t>
            </a: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xô v</a:t>
            </a:r>
            <a:r>
              <a:rPr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vườn hoang</a:t>
            </a: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ba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nhiêu gai góc</a:t>
            </a: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Lũ ve sầu kêu ran.</a:t>
            </a:r>
          </a:p>
          <a:p>
            <a:pPr algn="just"/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nhạt nắng trắng sương</a:t>
            </a: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rộng xanh như bể</a:t>
            </a: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cánh cam gọi mẹ</a:t>
            </a: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Khản đặc trên lối mòn.</a:t>
            </a:r>
            <a:endParaRPr lang="vi-VN" altLang="x-none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4018" y="1857375"/>
            <a:ext cx="4176712" cy="45550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Bọ dừa dừng nấu cơm</a:t>
            </a: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</a:t>
            </a:r>
            <a:r>
              <a:rPr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ngưng giã gạo</a:t>
            </a: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Xén tóc thôi cắt áo</a:t>
            </a: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Đều bảo nhau đi tìm.</a:t>
            </a:r>
          </a:p>
          <a:p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vườn hoang lặng im</a:t>
            </a: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râm ran khắp lối</a:t>
            </a: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điều ai cũng nói:</a:t>
            </a: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cam về nh</a:t>
            </a:r>
            <a:r>
              <a:rPr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tôi.</a:t>
            </a:r>
          </a:p>
          <a:p>
            <a:pPr marL="2057400" lvl="4" indent="-228600" eaLnBrk="1" hangingPunct="1"/>
            <a:r>
              <a:rPr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Vịnh</a:t>
            </a:r>
            <a:endParaRPr lang="vi-VN" altLang="x-none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02054" y="296545"/>
            <a:ext cx="11292691" cy="53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548640"/>
            <a:ext cx="1599565" cy="14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3710" y="332740"/>
            <a:ext cx="1599565" cy="14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855980"/>
            <a:ext cx="320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cam lạc mẹ</a:t>
            </a:r>
            <a:endParaRPr lang="vi-VN" altLang="x-none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605" y="1988820"/>
            <a:ext cx="4537075" cy="4107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cam đi lạc mẹ</a:t>
            </a: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xô v</a:t>
            </a:r>
            <a:r>
              <a:rPr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vườn hoang</a:t>
            </a: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ba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nhiêu gai góc</a:t>
            </a: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Lũ </a:t>
            </a:r>
            <a:r>
              <a:rPr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9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kêu ran.</a:t>
            </a:r>
          </a:p>
          <a:p>
            <a:pPr algn="just"/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nhạt nắng </a:t>
            </a:r>
            <a:r>
              <a:rPr sz="29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 </a:t>
            </a:r>
            <a:r>
              <a:rPr sz="29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rộng xanh như bể</a:t>
            </a:r>
          </a:p>
          <a:p>
            <a:pPr algn="just"/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cánh cam gọi mẹ</a:t>
            </a:r>
          </a:p>
          <a:p>
            <a:pPr algn="just"/>
            <a:r>
              <a:rPr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Khản đ</a:t>
            </a:r>
            <a:r>
              <a:rPr sz="29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lối mòn.</a:t>
            </a:r>
            <a:endParaRPr lang="vi-VN" altLang="x-none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6363" y="1916430"/>
            <a:ext cx="4176712" cy="45550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Bọ dừa dừng nấu cơm</a:t>
            </a: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</a:t>
            </a:r>
            <a:r>
              <a:rPr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ngưng </a:t>
            </a:r>
            <a:r>
              <a:rPr sz="29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gạo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9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 tóc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thôi cắt áo</a:t>
            </a: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Đều bảo nhau đi tìm.</a:t>
            </a:r>
          </a:p>
          <a:p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vườn hoang lặng im</a:t>
            </a: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</a:t>
            </a:r>
            <a:r>
              <a:rPr sz="29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sz="29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khắp lối</a:t>
            </a: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điều ai cũng nói:</a:t>
            </a:r>
          </a:p>
          <a:p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cam về nh</a:t>
            </a:r>
            <a:r>
              <a:rPr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tôi.</a:t>
            </a:r>
          </a:p>
          <a:p>
            <a:pPr marL="2057400" lvl="4" indent="-228600" eaLnBrk="1" hangingPunct="1"/>
            <a:r>
              <a:rPr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Vịnh</a:t>
            </a:r>
            <a:endParaRPr lang="vi-VN" altLang="x-none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48615" y="44450"/>
            <a:ext cx="11799570" cy="53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những từ ngữ khó viết, dễ nhầm lẫn trong </a:t>
            </a:r>
            <a:r>
              <a:rPr lang="vi-VN" altLang="en-US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thơ</a:t>
            </a:r>
            <a:r>
              <a:rPr lang="en-US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1524000" y="-57150"/>
            <a:ext cx="9029700" cy="20453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defRPr/>
            </a:pPr>
            <a:r>
              <a:rPr lang="vi-VN" altLang="vi-VN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altLang="vi-VN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ngày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 </a:t>
            </a:r>
            <a:r>
              <a: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 </a:t>
            </a:r>
            <a:r>
              <a: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algn="ctr">
              <a:spcBef>
                <a:spcPts val="600"/>
              </a:spcBef>
              <a:defRPr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  <a:p>
            <a:pPr algn="ctr">
              <a:spcBef>
                <a:spcPts val="600"/>
              </a:spcBef>
              <a:defRPr/>
            </a:pPr>
            <a:r>
              <a:rPr lang="en-US" alt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Cánh cam lạc mẹ</a:t>
            </a:r>
          </a:p>
          <a:p>
            <a:pPr algn="ctr">
              <a:spcBef>
                <a:spcPts val="600"/>
              </a:spcBef>
              <a:defRPr/>
            </a:pPr>
            <a:endParaRPr lang="en-US" altLang="vi-VN" sz="2800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971800" y="457200"/>
            <a:ext cx="3810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7489825" y="4483100"/>
            <a:ext cx="13557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Ngân Vịnh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932430" y="4838700"/>
            <a:ext cx="2197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Sửa lỗi: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932430" y="1484630"/>
            <a:ext cx="1044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ỗi: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78455" y="78105"/>
            <a:ext cx="48895" cy="680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C:\Users\TP\Desktop\phuongntt201161413281676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10" y="2290445"/>
            <a:ext cx="2344420" cy="189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/>
          <p:nvPr/>
        </p:nvSpPr>
        <p:spPr>
          <a:xfrm>
            <a:off x="846455" y="1066800"/>
            <a:ext cx="107988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7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 (Trang 17)</a:t>
            </a:r>
            <a:r>
              <a:rPr lang="en-US" sz="2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chữ cái thích hợp với mỗi ô trống:</a:t>
            </a:r>
          </a:p>
          <a:p>
            <a:r>
              <a:rPr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7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8" name="TextBox 4"/>
          <p:cNvSpPr txBox="1"/>
          <p:nvPr/>
        </p:nvSpPr>
        <p:spPr>
          <a:xfrm>
            <a:off x="1775460" y="1997710"/>
            <a:ext cx="8839200" cy="4892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cơn hoạn nạn</a:t>
            </a:r>
          </a:p>
          <a:p>
            <a:pPr>
              <a:spcBef>
                <a:spcPts val="1200"/>
              </a:spcBef>
            </a:pP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Một chiếc thuyền  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đến 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ữa  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 sông thì bị  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ò. Chỉ trong nháy mắt, thuyền đã ngập nước.</a:t>
            </a:r>
          </a:p>
          <a:p>
            <a:pPr>
              <a:spcBef>
                <a:spcPts val="1200"/>
              </a:spcBef>
            </a:pP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H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khách nhốn nháo, hoảng hốt, ai nấy  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sức tát nước, cứu thuyền. 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chỉ có một anh ch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vẫn thản nhiên, coi như không có chuyện gì xảy  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Một h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khách thấy vậy, không 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nổi tức 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ận, bảo:</a:t>
            </a:r>
          </a:p>
          <a:p>
            <a:pPr>
              <a:spcBef>
                <a:spcPts val="1200"/>
              </a:spcBef>
            </a:pP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sắp chìm xuống đáy sông  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ồi, sao anh vẫn thản nhiên vậy?</a:t>
            </a:r>
          </a:p>
          <a:p>
            <a:pPr>
              <a:spcBef>
                <a:spcPts val="1200"/>
              </a:spcBef>
            </a:pP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Anh ch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nọ trả lời:</a:t>
            </a:r>
          </a:p>
          <a:p>
            <a:pPr>
              <a:spcBef>
                <a:spcPts val="1200"/>
              </a:spcBef>
            </a:pP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Việc gì phải lo nhỉ? Thuyền n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đâu có phải của tôi!                                                                                         </a:t>
            </a:r>
          </a:p>
          <a:p>
            <a:pPr>
              <a:spcBef>
                <a:spcPts val="1200"/>
              </a:spcBef>
            </a:pP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VUI DÂN GIAN</a:t>
            </a:r>
            <a:endParaRPr sz="2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3800" y="9594850"/>
            <a:ext cx="606425" cy="4635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4419283" y="2742883"/>
            <a:ext cx="304800" cy="460375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4"/>
          <p:cNvSpPr txBox="1"/>
          <p:nvPr/>
        </p:nvSpPr>
        <p:spPr>
          <a:xfrm>
            <a:off x="5409883" y="2742565"/>
            <a:ext cx="304800" cy="460375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4"/>
          <p:cNvSpPr txBox="1"/>
          <p:nvPr/>
        </p:nvSpPr>
        <p:spPr>
          <a:xfrm>
            <a:off x="6095683" y="2742565"/>
            <a:ext cx="304800" cy="460375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4"/>
          <p:cNvSpPr txBox="1"/>
          <p:nvPr/>
        </p:nvSpPr>
        <p:spPr>
          <a:xfrm>
            <a:off x="8229600" y="2743200"/>
            <a:ext cx="241300" cy="460375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4"/>
          <p:cNvSpPr txBox="1"/>
          <p:nvPr/>
        </p:nvSpPr>
        <p:spPr>
          <a:xfrm>
            <a:off x="7413625" y="3524250"/>
            <a:ext cx="304800" cy="460375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4"/>
          <p:cNvSpPr txBox="1"/>
          <p:nvPr/>
        </p:nvSpPr>
        <p:spPr>
          <a:xfrm>
            <a:off x="2771775" y="3821113"/>
            <a:ext cx="304800" cy="460375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4"/>
          <p:cNvSpPr txBox="1"/>
          <p:nvPr/>
        </p:nvSpPr>
        <p:spPr>
          <a:xfrm>
            <a:off x="3486150" y="4168775"/>
            <a:ext cx="304800" cy="460375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4"/>
          <p:cNvSpPr txBox="1"/>
          <p:nvPr/>
        </p:nvSpPr>
        <p:spPr>
          <a:xfrm>
            <a:off x="9600883" y="4213543"/>
            <a:ext cx="304800" cy="460375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4"/>
          <p:cNvSpPr txBox="1"/>
          <p:nvPr/>
        </p:nvSpPr>
        <p:spPr>
          <a:xfrm>
            <a:off x="6362383" y="5029200"/>
            <a:ext cx="304800" cy="460375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 Box 4"/>
          <p:cNvSpPr txBox="1"/>
          <p:nvPr/>
        </p:nvSpPr>
        <p:spPr>
          <a:xfrm>
            <a:off x="8054975" y="4213225"/>
            <a:ext cx="304800" cy="460375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3" name="Text Box 4"/>
          <p:cNvSpPr txBox="1"/>
          <p:nvPr/>
        </p:nvSpPr>
        <p:spPr>
          <a:xfrm>
            <a:off x="1524000" y="40005"/>
            <a:ext cx="9144000" cy="520700"/>
          </a:xfrm>
          <a:prstGeom prst="rect">
            <a:avLst/>
          </a:prstGeom>
          <a:noFill/>
          <a:ln w="9525">
            <a:noFill/>
          </a:ln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HĐ 2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uyện tập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" y="-20320"/>
            <a:ext cx="1599565" cy="9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4830" y="-171450"/>
            <a:ext cx="1599565" cy="14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/>
          <p:nvPr/>
        </p:nvSpPr>
        <p:spPr>
          <a:xfrm>
            <a:off x="1905000" y="847725"/>
            <a:ext cx="8763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 (Trang 18)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chữ cái thích hợp với mỗi ô trống:</a:t>
            </a:r>
          </a:p>
          <a:p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b)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(Thêm dấu thanh thích hợp)?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TextBox 4"/>
          <p:cNvSpPr txBox="1"/>
          <p:nvPr/>
        </p:nvSpPr>
        <p:spPr>
          <a:xfrm>
            <a:off x="1752600" y="1955800"/>
            <a:ext cx="8839200" cy="4769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rừng mùa đông</a:t>
            </a:r>
          </a:p>
          <a:p>
            <a:pPr>
              <a:spcBef>
                <a:spcPts val="1200"/>
              </a:spcBef>
            </a:pP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Cánh rừng mùa đ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trơ trụi. Những thân cây khẳng khiu vươn nhánh c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kh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trên nền trời xám xịt. Trong h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cây, mấy gia đình chim họa mi, chim 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ẩn náu. Con n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con nấy gầy xơ xác, l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 ra nhìn trời bằng những cặp mắt ngơ ngác buồn. Bác gấu đen nằm co quắp tr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hang. H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cuối thu, bác ta béo núng nính, lông mượt, da căng tr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như m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trái sim chín, vậy m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bây giờ teo tóp, lông lởm chởm trông thật tội nghiệp.</a:t>
            </a:r>
          </a:p>
          <a:p>
            <a:pPr>
              <a:spcBef>
                <a:spcPts val="1200"/>
              </a:spcBef>
            </a:pP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HOÀI DƯƠNG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60328" y="2676208"/>
            <a:ext cx="184150" cy="31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02438" y="3130868"/>
            <a:ext cx="185738" cy="31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831388" y="3546793"/>
            <a:ext cx="184150" cy="31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94688" y="3970655"/>
            <a:ext cx="184150" cy="31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94083" y="4797425"/>
            <a:ext cx="184150" cy="3524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98863" y="3510280"/>
            <a:ext cx="184150" cy="3524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49725" y="4800918"/>
            <a:ext cx="184150" cy="3524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40613" y="5293043"/>
            <a:ext cx="184150" cy="3524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94400" y="5237480"/>
            <a:ext cx="184150" cy="3524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pic>
        <p:nvPicPr>
          <p:cNvPr id="3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3055" y="-91440"/>
            <a:ext cx="1599565" cy="9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9870" y="-71755"/>
            <a:ext cx="1599565" cy="14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-22225"/>
            <a:ext cx="9144000" cy="6855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496060" y="1470025"/>
            <a:ext cx="94964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bài,sửa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r, d,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chính tả tuần 21.</a:t>
            </a:r>
          </a:p>
        </p:txBody>
      </p:sp>
      <p:pic>
        <p:nvPicPr>
          <p:cNvPr id="17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19685"/>
            <a:ext cx="1599565" cy="9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75" y="19685"/>
            <a:ext cx="1599565" cy="14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5590" y="3877945"/>
            <a:ext cx="1599565" cy="9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79865" y="3877945"/>
            <a:ext cx="1599565" cy="14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177030" y="2807335"/>
            <a:ext cx="5648960" cy="611505"/>
          </a:xfrm>
          <a:prstGeom prst="flowChartAlternateProcess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Hướng dẫn nghe-viết.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4151630" y="4086860"/>
            <a:ext cx="5648960" cy="601980"/>
          </a:xfrm>
          <a:prstGeom prst="flowChartAlternateProcess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Luyện tập</a:t>
            </a:r>
          </a:p>
        </p:txBody>
      </p:sp>
      <p:pic>
        <p:nvPicPr>
          <p:cNvPr id="27661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895850"/>
            <a:ext cx="1069975" cy="1929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080" y="5977890"/>
            <a:ext cx="756920" cy="891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225" y="5467985"/>
            <a:ext cx="871855" cy="1390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75883"/>
            <a:ext cx="8572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838200"/>
            <a:ext cx="8572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683" y="-76517"/>
            <a:ext cx="8572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8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350" y="2463800"/>
            <a:ext cx="8572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3867150"/>
            <a:ext cx="8572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15" y="2658745"/>
            <a:ext cx="1179830" cy="866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4004945"/>
            <a:ext cx="1179830" cy="7429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58776" y="87630"/>
            <a:ext cx="10861674" cy="6692265"/>
            <a:chOff x="735002" y="2347825"/>
            <a:chExt cx="9106177" cy="40961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5002" y="2720942"/>
              <a:ext cx="3106292" cy="37230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Cloud Callout 17"/>
            <p:cNvSpPr/>
            <p:nvPr/>
          </p:nvSpPr>
          <p:spPr>
            <a:xfrm>
              <a:off x="3008161" y="2347825"/>
              <a:ext cx="6833018" cy="1084370"/>
            </a:xfrm>
            <a:prstGeom prst="cloudCallout">
              <a:avLst>
                <a:gd name="adj1" fmla="val -51236"/>
                <a:gd name="adj2" fmla="val 16451"/>
              </a:avLst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Chính tả </a:t>
              </a:r>
            </a:p>
            <a:p>
              <a:pPr algn="ctr"/>
              <a:r>
                <a:rPr lang="en-US" altLang="vi-VN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Nghe- viết  </a:t>
              </a:r>
            </a:p>
            <a:p>
              <a:pPr lvl="1" algn="ctr"/>
              <a:r>
                <a:rPr lang="en-US" sz="3200" b="1" i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 cam lạc mẹ</a:t>
              </a:r>
            </a:p>
          </p:txBody>
        </p:sp>
      </p:grpSp>
      <p:pic>
        <p:nvPicPr>
          <p:cNvPr id="2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5329555"/>
            <a:ext cx="1599565" cy="14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3703320" y="246380"/>
            <a:ext cx="7073200" cy="16554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cánh cam rơi v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ho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cảnh như thế 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o?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3215005" y="304800"/>
            <a:ext cx="1280795" cy="104775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5" name="Picture 3" descr="teddy_bear_reading_st_a_h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270" y="816610"/>
            <a:ext cx="2937510" cy="46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rizontal Scroll 1"/>
          <p:cNvSpPr/>
          <p:nvPr/>
        </p:nvSpPr>
        <p:spPr>
          <a:xfrm>
            <a:off x="3823970" y="2019935"/>
            <a:ext cx="6600190" cy="3576320"/>
          </a:xfrm>
          <a:prstGeom prst="horizontalScroll">
            <a:avLst/>
          </a:prstGeom>
          <a:solidFill>
            <a:srgbClr val="C6E7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 bị lạc mẹ, đi v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vườn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cánh cam gọi mẹ khản đặc trên lối mòn.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3703320" y="246380"/>
            <a:ext cx="6720840" cy="16554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2.Những con vật 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đã giúp cánh cam?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3215005" y="304800"/>
            <a:ext cx="1280795" cy="104775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5" name="Picture 3" descr="teddy_bear_reading_st_a_h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270" y="816610"/>
            <a:ext cx="2937510" cy="46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rizontal Scroll 1"/>
          <p:cNvSpPr/>
          <p:nvPr/>
        </p:nvSpPr>
        <p:spPr>
          <a:xfrm>
            <a:off x="3823970" y="2019935"/>
            <a:ext cx="6600190" cy="3576320"/>
          </a:xfrm>
          <a:prstGeom prst="horizontalScroll">
            <a:avLst/>
          </a:prstGeom>
          <a:solidFill>
            <a:srgbClr val="C6E7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Bọ dừa, 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o, Xén tóc.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nde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"/>
            <a:ext cx="82296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Text Box 5"/>
          <p:cNvSpPr txBox="1"/>
          <p:nvPr/>
        </p:nvSpPr>
        <p:spPr>
          <a:xfrm>
            <a:off x="2495600" y="1412776"/>
            <a:ext cx="35052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cánh cam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5161915" y="5788025"/>
            <a:ext cx="16579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484505"/>
            <a:ext cx="8229600" cy="5211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10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235" y="643890"/>
            <a:ext cx="8203565" cy="5906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830" y="423545"/>
            <a:ext cx="7954645" cy="5930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3703320" y="241935"/>
            <a:ext cx="6720840" cy="16598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3.Em hãy nêu nội dung của b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thơ ?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3215005" y="304800"/>
            <a:ext cx="1280795" cy="104775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5" name="Picture 3" descr="teddy_bear_reading_st_a_h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270" y="816610"/>
            <a:ext cx="2937510" cy="46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rizontal Scroll 1"/>
          <p:cNvSpPr/>
          <p:nvPr/>
        </p:nvSpPr>
        <p:spPr>
          <a:xfrm>
            <a:off x="3823970" y="2019935"/>
            <a:ext cx="6880542" cy="3576320"/>
          </a:xfrm>
          <a:prstGeom prst="horizontalScroll">
            <a:avLst/>
          </a:prstGeom>
          <a:solidFill>
            <a:srgbClr val="C6E7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 cam lạc mẹ đã nhận được sự che chở, yêu thương của bạn bè.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735719191_1_1"/>
</p:tagLst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734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Van Thang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DUCPHUONG</dc:creator>
  <cp:lastModifiedBy>DELL</cp:lastModifiedBy>
  <cp:revision>208</cp:revision>
  <dcterms:created xsi:type="dcterms:W3CDTF">2011-11-06T13:46:00Z</dcterms:created>
  <dcterms:modified xsi:type="dcterms:W3CDTF">2022-01-18T02:56:59Z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9D648BC19AAC424BB5E702AE28EF9AA3</vt:lpwstr>
  </property>
  <property fmtid="{D5CDD505-2E9C-101B-9397-08002B2CF9AE}" pid="3" name="KSOProductBuildVer">
    <vt:lpwstr>1033-11.2.0.10443</vt:lpwstr>
  </property>
</Properties>
</file>